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5" r:id="rId1"/>
    <p:sldMasterId id="2147483994" r:id="rId2"/>
  </p:sldMasterIdLst>
  <p:notesMasterIdLst>
    <p:notesMasterId r:id="rId7"/>
  </p:notesMasterIdLst>
  <p:sldIdLst>
    <p:sldId id="624" r:id="rId3"/>
    <p:sldId id="266" r:id="rId4"/>
    <p:sldId id="620" r:id="rId5"/>
    <p:sldId id="625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pirant" initials="A" lastIdx="1" clrIdx="0"/>
  <p:cmAuthor id="2" name="Oksana Shevchuk" initials="OS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6600"/>
    <a:srgbClr val="339933"/>
    <a:srgbClr val="0066CB"/>
    <a:srgbClr val="990033"/>
    <a:srgbClr val="CCFF99"/>
    <a:srgbClr val="FF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71715" autoAdjust="0"/>
  </p:normalViewPr>
  <p:slideViewPr>
    <p:cSldViewPr showGuides="1">
      <p:cViewPr varScale="1">
        <p:scale>
          <a:sx n="77" d="100"/>
          <a:sy n="77" d="100"/>
        </p:scale>
        <p:origin x="792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0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772885425078747"/>
          <c:y val="0.1059846000925194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5909981361025523E-2"/>
          <c:y val="4.2071269274577175E-2"/>
          <c:w val="0.95080499448438516"/>
          <c:h val="0.840486614278740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h-index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Аркуш1!$A$2:$A$7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Аркуш1!$B$2:$B$7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7</c:v>
                </c:pt>
                <c:pt idx="3">
                  <c:v>10</c:v>
                </c:pt>
                <c:pt idx="4">
                  <c:v>13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67-46F7-A8A0-614935D35E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2577256"/>
        <c:axId val="1"/>
      </c:barChart>
      <c:catAx>
        <c:axId val="172577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>
          <c:spPr>
            <a:ln w="950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57725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 w="25358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0214F4C-5EEB-4EDD-A9F1-D2F78F2E48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FE4FFB0-EB13-463E-BEB6-E04E9E9DA31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417F01E2-5E3D-4A28-B1E8-4E83EFCF8168}" type="datetimeFigureOut">
              <a:rPr lang="uk-UA"/>
              <a:pPr>
                <a:defRPr/>
              </a:pPr>
              <a:t>29.03.2021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2E057E96-AFAC-4FE5-ACDB-CA22B4A5409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38B5F62E-DE9C-4987-A4FB-E66A26895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9C40EA-5CE9-4E4C-89F3-24EB5FDEB1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AE3B66-CD3C-4C8A-BBEC-B1E70605A5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C525502F-960F-4A44-8492-C8C7F83333D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670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25502F-960F-4A44-8492-C8C7F83333D4}" type="slidenum">
              <a:rPr lang="uk-UA" smtClean="0"/>
              <a:pPr>
                <a:defRPr/>
              </a:pPr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4115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25502F-960F-4A44-8492-C8C7F83333D4}" type="slidenum">
              <a:rPr lang="uk-UA" smtClean="0"/>
              <a:pPr>
                <a:defRPr/>
              </a:pPr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525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ED5160-D066-4EE9-AF84-5C5F4971EA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430261-364C-4440-A7AD-F0F676C68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625F36-EDDC-4B71-BE51-B35220CAC3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9E7DC-83CA-4EA6-A882-3E379F68893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900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D1C45E-8111-4F3E-A90A-20C3092CE7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14ACDF-728A-44F2-90ED-6B576A438A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403247-FE9D-42C4-8A4F-C97E1455F2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D7399-30B6-4327-8BFB-D1F8248884D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020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5B040F-E08F-4D6C-9C03-4F0AA82A86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4CCE66-55F3-4BD6-A52E-3CBF313EE4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402604-6B0A-4349-B546-D0B2694DC8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BE366-C8B0-44BF-9E1D-0C712F2206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6728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52F715C-7FB4-4F63-BED9-94075930CE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945860B-938C-4EC3-BC1B-F4840709A6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CE6D606-DB17-49A1-A373-B70046DD8D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A1907-F77B-4B61-B159-DF888BA5032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6731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92"/>
            <a:ext cx="8229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5C1347-A8F1-4B63-AD25-A40327014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535E88-326D-4F2D-8387-C1D0C65D8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A98F1F-AD34-497D-963F-C7404220C4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086E6-3693-4E90-A23A-0268559B4A9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9024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6903272-A191-4587-B5C1-D9A28D917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A96BE3E-1880-48BE-A934-E1C6E2FB56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F7AABEB-3EB6-4AAA-BB00-D8EE75223A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7BA3D-3361-4969-B215-81C4095759C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1059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диаграммы</a:t>
            </a:r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843693-006E-4648-8DE2-5167C8311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ED27BB-3EBE-4EE1-B73B-520C9FFE25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80F56B-8967-446B-B2D7-A6988F7714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48399-C7D9-40FD-9CBC-35B9C32AF87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7376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92"/>
            <a:ext cx="8229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BDC5BB-A0B3-4A80-B4BE-5C09CD1F98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5B5699-C225-4102-82D9-0A1058716B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A77AAE-4C11-4445-A5A2-338EE58B71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81BB2-0C14-480E-9848-A575AC4C349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6968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EEC016-D0D6-43EC-8DFA-06054EFE8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C854D0-9A7D-4F69-94B6-7F4C02700F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3DC56D2-1573-4A07-8E39-123AFF7C2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B46F4-B596-46D0-AF54-45C3DF5B648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7109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  <a:endParaRPr lang="uk-UA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806E73-BC36-4241-83D1-E8AFD9923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827F0E-F074-4330-8BBD-4DCA459A6B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C6F8E5-5D18-41D0-9319-478CE48178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DFA20-8171-46DB-97F6-7B1BDF4426E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8752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7"/>
            <a:ext cx="82296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113C86B5-62A9-459A-B14C-56FD298BCE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1252A6E9-64B6-4B69-A098-52341AD4E5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776AC5EA-CAF1-45C0-B2FD-335FF8A41C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4A160-8C8D-4F29-B921-0DDAE23E5A4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4626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44C359-4406-4DA5-8816-FA1BF37C9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81D89B-6E6D-4263-8AFD-C8586C7DF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2E3F84-842D-455C-B38E-67248037F3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C06AB-6263-4218-87A0-D73964D2B22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809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93512F77-58E8-48A0-8D0A-C103422BB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1F473D04-0BA3-428E-BCF6-E0E4DB24A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8BEF2A2C-5DE1-496A-A9F0-7D5DF9238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AD8FE-E95D-474F-8B56-2309AFF8C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380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B98DF0E9-95BD-47A2-A0A7-31A37912C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B78282E2-D854-4D41-955F-157646F96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F9F36C57-5503-465C-B319-6D6C3A9BA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EFE36-866A-4F05-8732-E1DB90BF9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560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A274F45D-C14B-4287-8F42-AA7C239B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17C55035-CF83-4BBB-99E1-28297438B8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7E12A3D5-7AD4-4D36-BBCB-AACA341988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CD1E1-737A-4CE7-9DD7-C90F290E66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885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41743D19-210D-4804-8ED8-EFB2A5A89A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C0427A17-949E-4DD5-B0A3-A42FC5D4A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B9F729A8-2906-438F-A726-0682E94D37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0D732-7E1A-4C97-8F7C-19BB91FBE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19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Rectangle 40">
            <a:extLst>
              <a:ext uri="{FF2B5EF4-FFF2-40B4-BE49-F238E27FC236}">
                <a16:creationId xmlns:a16="http://schemas.microsoft.com/office/drawing/2014/main" id="{C36B5120-20F8-486C-B48F-C92141BA1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>
            <a:extLst>
              <a:ext uri="{FF2B5EF4-FFF2-40B4-BE49-F238E27FC236}">
                <a16:creationId xmlns:a16="http://schemas.microsoft.com/office/drawing/2014/main" id="{E4A37CA7-9132-4401-BD5A-C130F707B2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>
            <a:extLst>
              <a:ext uri="{FF2B5EF4-FFF2-40B4-BE49-F238E27FC236}">
                <a16:creationId xmlns:a16="http://schemas.microsoft.com/office/drawing/2014/main" id="{1EB90CC3-1994-4D72-A1D3-813DE5174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210ED-094C-4F11-9E1C-D5690C6F68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50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A59C2BC5-A7CF-44E3-A131-FCC22D3A3D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CF8493EE-5427-40D6-8768-6C80C8DF35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>
            <a:extLst>
              <a:ext uri="{FF2B5EF4-FFF2-40B4-BE49-F238E27FC236}">
                <a16:creationId xmlns:a16="http://schemas.microsoft.com/office/drawing/2014/main" id="{37869B51-18AF-40BE-9EE9-682F1D0BE4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9680F-EE9F-430E-8C53-690774A8F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825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>
            <a:extLst>
              <a:ext uri="{FF2B5EF4-FFF2-40B4-BE49-F238E27FC236}">
                <a16:creationId xmlns:a16="http://schemas.microsoft.com/office/drawing/2014/main" id="{246DBD46-197F-42F4-9576-E47A2DD961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>
            <a:extLst>
              <a:ext uri="{FF2B5EF4-FFF2-40B4-BE49-F238E27FC236}">
                <a16:creationId xmlns:a16="http://schemas.microsoft.com/office/drawing/2014/main" id="{A32D218E-5B55-4BC1-94D1-37C6D4676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>
            <a:extLst>
              <a:ext uri="{FF2B5EF4-FFF2-40B4-BE49-F238E27FC236}">
                <a16:creationId xmlns:a16="http://schemas.microsoft.com/office/drawing/2014/main" id="{F2286B86-4466-49AA-8827-EB0D0E894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7CCFE-E292-4F5C-B858-39B4B9EB3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4051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EAA8C797-399F-41D9-AAB1-848C449858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3B184AD2-985E-4810-84D0-033693586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DB6D77DD-93F3-4C04-B630-1518E9FE1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48768-B882-47FB-A843-F1FB55E8B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28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7D2FC730-7EFE-4FE3-9E7F-A0D35264E1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EC9DE521-9A79-44CC-AE09-97908A1988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>
            <a:extLst>
              <a:ext uri="{FF2B5EF4-FFF2-40B4-BE49-F238E27FC236}">
                <a16:creationId xmlns:a16="http://schemas.microsoft.com/office/drawing/2014/main" id="{2F32EF86-6409-440A-AA50-AC53E5736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8BD0-3395-4A84-B464-FC0C4E6EA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4119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C3566EB0-4C01-4E8C-8247-119704A41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D51E1D08-BF3A-430B-8B52-56AEAE0BBC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027C6EDA-3D84-446C-8734-7DD247560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802D6-2712-4B37-8119-53DC481CE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80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8A3161-9B52-4E5D-8615-B2D36AA40B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844830-A0AA-42D5-B860-A097827B5E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3BC416-4ABF-4C73-AFA8-8043367118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427E3-D4F5-4C17-8A7D-60143661558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90115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D4A8FECC-FDBF-4E45-812F-AF913C9BB0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59803AE4-42CE-4CE6-A947-D55172192D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>
            <a:extLst>
              <a:ext uri="{FF2B5EF4-FFF2-40B4-BE49-F238E27FC236}">
                <a16:creationId xmlns:a16="http://schemas.microsoft.com/office/drawing/2014/main" id="{4DFB1301-81DB-41B6-8A73-670EF7AF1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905D2-9294-495A-9348-8787D3691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9898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7"/>
            <a:ext cx="82296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01EDCCD7-277A-4C8D-B3CA-5A77601587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4D7CEFDA-C21C-4657-B883-413ACFC8AF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9316028B-67DE-453E-9BF7-1C4A380FE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BC94-71BC-423E-B9BA-313B4CAD806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985021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  <a:endParaRPr lang="uk-UA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648C30-C620-4774-BB32-ABB6788653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302F19-3419-42FB-8462-83DC3DBE38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588D7-12D5-4B99-BEBB-9903ED120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66FA8-A957-4155-8477-4C997DEB5AB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673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1B2BEE-E691-45A6-9BE6-C903E03F30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BA3911-9C62-4D61-ADA3-348C7D98FB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EFEB17-A62C-4B34-9E73-FE62D4837E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FF813-551E-4EAE-AE8C-F7C4349BC87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786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84E8CB-AB0F-40B4-8EE5-61B3B8CF0D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815D56E-9EDA-4275-A72D-EC635D42EF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B375C26-A0FB-44CF-AA44-C4D9BC886B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063E3-6E50-46A8-8BC2-BE2B4E34B9A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83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4C7447C-3509-49F8-B528-EE8529ABA8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F72F6C-69CA-4C8E-8CB2-55AABE957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4B27EA-750A-403E-B828-9E749D738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1D569-1AED-4CF1-A651-F5BFA00DC1C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98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7FF30A7-340F-4DA4-BE60-7376F2ACEB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89D56A6-6159-414E-B335-9AB4105D51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36384A4-1EEE-466F-87D7-3B3F8F41CF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76686-E63C-4911-8297-A7BF566A5E7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961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484592-C574-4D1E-9ECC-B276177D33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C70488-934D-4D2C-BE8D-D276B64889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AD9BA7-5603-44A1-BD1C-25AC66887C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9559B-4D79-484B-B184-C0BBE8CC0FD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115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778B76-8C72-418D-8E28-B8E03627AA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AEE5E9-665D-4033-8683-C99D7769F8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CBFFA7-5B3D-4E1D-B312-CE00E1A98F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074E7-0335-45AB-BFC8-FB216F6A05A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56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1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9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CFCFF"/>
            </a:gs>
            <a:gs pos="74001">
              <a:srgbClr val="E8E8FF"/>
            </a:gs>
            <a:gs pos="83000">
              <a:srgbClr val="E8E8FF"/>
            </a:gs>
            <a:gs pos="100000">
              <a:srgbClr val="F0F0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3F35C2-6E16-4615-A7DE-8012358A2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B898046-095D-45CA-9417-9CAFAFB7E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/>
              <a:t>Образец текста</a:t>
            </a:r>
          </a:p>
          <a:p>
            <a:pPr lvl="1"/>
            <a:r>
              <a:rPr lang="uk-UA" altLang="uk-UA"/>
              <a:t>Второй уровень</a:t>
            </a:r>
          </a:p>
          <a:p>
            <a:pPr lvl="2"/>
            <a:r>
              <a:rPr lang="uk-UA" altLang="uk-UA"/>
              <a:t>Третий уровень</a:t>
            </a:r>
          </a:p>
          <a:p>
            <a:pPr lvl="3"/>
            <a:r>
              <a:rPr lang="uk-UA" altLang="uk-UA"/>
              <a:t>Четвертый уровень</a:t>
            </a:r>
          </a:p>
          <a:p>
            <a:pPr lvl="4"/>
            <a:r>
              <a:rPr lang="uk-UA" altLang="uk-UA"/>
              <a:t>Пятый уровень</a:t>
            </a:r>
          </a:p>
        </p:txBody>
      </p:sp>
      <p:sp>
        <p:nvSpPr>
          <p:cNvPr id="911364" name="Rectangle 4">
            <a:extLst>
              <a:ext uri="{FF2B5EF4-FFF2-40B4-BE49-F238E27FC236}">
                <a16:creationId xmlns:a16="http://schemas.microsoft.com/office/drawing/2014/main" id="{B5388E37-4898-42FA-99A2-CA70818D41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11365" name="Rectangle 5">
            <a:extLst>
              <a:ext uri="{FF2B5EF4-FFF2-40B4-BE49-F238E27FC236}">
                <a16:creationId xmlns:a16="http://schemas.microsoft.com/office/drawing/2014/main" id="{F1FEE164-0013-45F6-9E4F-B51B2538E9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11366" name="Rectangle 6">
            <a:extLst>
              <a:ext uri="{FF2B5EF4-FFF2-40B4-BE49-F238E27FC236}">
                <a16:creationId xmlns:a16="http://schemas.microsoft.com/office/drawing/2014/main" id="{84CE08CC-8756-44B8-93AC-E89FA0FE68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2CCD24D9-7F9E-4476-A208-3CB0DA085C5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43" r:id="rId14"/>
    <p:sldLayoutId id="2147484044" r:id="rId15"/>
    <p:sldLayoutId id="2147484045" r:id="rId16"/>
    <p:sldLayoutId id="2147484046" r:id="rId17"/>
    <p:sldLayoutId id="2147484047" r:id="rId18"/>
    <p:sldLayoutId id="2147484059" r:id="rId1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7FCFF"/>
            </a:gs>
            <a:gs pos="74001">
              <a:srgbClr val="BAE8FF"/>
            </a:gs>
            <a:gs pos="83000">
              <a:srgbClr val="BAE8FF"/>
            </a:gs>
            <a:gs pos="100000">
              <a:srgbClr val="D1F0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AAFB9DA8-9C06-4480-B1DA-16F98F8F804E}"/>
              </a:ext>
            </a:extLst>
          </p:cNvPr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95587" name="Freeform 3">
              <a:extLst>
                <a:ext uri="{FF2B5EF4-FFF2-40B4-BE49-F238E27FC236}">
                  <a16:creationId xmlns:a16="http://schemas.microsoft.com/office/drawing/2014/main" id="{F41AD658-DF45-4564-B234-8F4F20A5335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95588" name="Freeform 4">
              <a:extLst>
                <a:ext uri="{FF2B5EF4-FFF2-40B4-BE49-F238E27FC236}">
                  <a16:creationId xmlns:a16="http://schemas.microsoft.com/office/drawing/2014/main" id="{5B7F9F3C-EE08-47BD-BFF2-1132911019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95589" name="Freeform 5">
              <a:extLst>
                <a:ext uri="{FF2B5EF4-FFF2-40B4-BE49-F238E27FC236}">
                  <a16:creationId xmlns:a16="http://schemas.microsoft.com/office/drawing/2014/main" id="{563AB5FF-4D6E-4F8D-A5C0-D5C46A86A3D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2069" name="Group 6">
              <a:extLst>
                <a:ext uri="{FF2B5EF4-FFF2-40B4-BE49-F238E27FC236}">
                  <a16:creationId xmlns:a16="http://schemas.microsoft.com/office/drawing/2014/main" id="{183FB257-5A39-4BBD-BE2A-D24E272EE9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95591" name="Freeform 7">
                <a:extLst>
                  <a:ext uri="{FF2B5EF4-FFF2-40B4-BE49-F238E27FC236}">
                    <a16:creationId xmlns:a16="http://schemas.microsoft.com/office/drawing/2014/main" id="{F3CD712F-EF12-4AC2-B320-0E04F2F58F3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592" name="Freeform 8">
                <a:extLst>
                  <a:ext uri="{FF2B5EF4-FFF2-40B4-BE49-F238E27FC236}">
                    <a16:creationId xmlns:a16="http://schemas.microsoft.com/office/drawing/2014/main" id="{F6889300-6F17-4B97-A474-F7859ED5129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593" name="Freeform 9">
                <a:extLst>
                  <a:ext uri="{FF2B5EF4-FFF2-40B4-BE49-F238E27FC236}">
                    <a16:creationId xmlns:a16="http://schemas.microsoft.com/office/drawing/2014/main" id="{EF621E81-7769-40F3-ABE3-6D13614B2CB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594" name="Freeform 10">
                <a:extLst>
                  <a:ext uri="{FF2B5EF4-FFF2-40B4-BE49-F238E27FC236}">
                    <a16:creationId xmlns:a16="http://schemas.microsoft.com/office/drawing/2014/main" id="{AB7B6D54-A186-4388-B2A5-43E7D7EEBE1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595" name="Freeform 11">
                <a:extLst>
                  <a:ext uri="{FF2B5EF4-FFF2-40B4-BE49-F238E27FC236}">
                    <a16:creationId xmlns:a16="http://schemas.microsoft.com/office/drawing/2014/main" id="{4E78B743-1E76-4C7B-A3D2-13139D0357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596" name="Freeform 12">
                <a:extLst>
                  <a:ext uri="{FF2B5EF4-FFF2-40B4-BE49-F238E27FC236}">
                    <a16:creationId xmlns:a16="http://schemas.microsoft.com/office/drawing/2014/main" id="{46C32704-180F-42F5-9179-F7FAC1CC118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597" name="Freeform 13">
                <a:extLst>
                  <a:ext uri="{FF2B5EF4-FFF2-40B4-BE49-F238E27FC236}">
                    <a16:creationId xmlns:a16="http://schemas.microsoft.com/office/drawing/2014/main" id="{BFFA5275-7147-42C6-B8B0-D8EE35EC27C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598" name="Freeform 14">
                <a:extLst>
                  <a:ext uri="{FF2B5EF4-FFF2-40B4-BE49-F238E27FC236}">
                    <a16:creationId xmlns:a16="http://schemas.microsoft.com/office/drawing/2014/main" id="{94B94337-5076-4D27-95F9-8CF12A39589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599" name="Freeform 15">
                <a:extLst>
                  <a:ext uri="{FF2B5EF4-FFF2-40B4-BE49-F238E27FC236}">
                    <a16:creationId xmlns:a16="http://schemas.microsoft.com/office/drawing/2014/main" id="{7A6BDA52-D79C-40B3-90CC-A5DCE6ACEDD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600" name="Freeform 16">
                <a:extLst>
                  <a:ext uri="{FF2B5EF4-FFF2-40B4-BE49-F238E27FC236}">
                    <a16:creationId xmlns:a16="http://schemas.microsoft.com/office/drawing/2014/main" id="{885C6813-9F9D-4147-A162-DAC5BD6B492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601" name="Freeform 17">
                <a:extLst>
                  <a:ext uri="{FF2B5EF4-FFF2-40B4-BE49-F238E27FC236}">
                    <a16:creationId xmlns:a16="http://schemas.microsoft.com/office/drawing/2014/main" id="{C15C2644-877B-462E-83C8-8628617876C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602" name="Freeform 18">
                <a:extLst>
                  <a:ext uri="{FF2B5EF4-FFF2-40B4-BE49-F238E27FC236}">
                    <a16:creationId xmlns:a16="http://schemas.microsoft.com/office/drawing/2014/main" id="{3B0C3F85-A3D6-416D-ABC0-860A7623625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95603" name="Freeform 19">
                <a:extLst>
                  <a:ext uri="{FF2B5EF4-FFF2-40B4-BE49-F238E27FC236}">
                    <a16:creationId xmlns:a16="http://schemas.microsoft.com/office/drawing/2014/main" id="{CE2CF8D4-83B4-4086-9C75-25AE9B8A419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</p:grpSp>
        <p:sp>
          <p:nvSpPr>
            <p:cNvPr id="195604" name="Freeform 20">
              <a:extLst>
                <a:ext uri="{FF2B5EF4-FFF2-40B4-BE49-F238E27FC236}">
                  <a16:creationId xmlns:a16="http://schemas.microsoft.com/office/drawing/2014/main" id="{5B8A9CAD-9AAA-4FF0-808C-5A4F827BDB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95605" name="Freeform 21">
              <a:extLst>
                <a:ext uri="{FF2B5EF4-FFF2-40B4-BE49-F238E27FC236}">
                  <a16:creationId xmlns:a16="http://schemas.microsoft.com/office/drawing/2014/main" id="{16B7A24F-0550-40FC-A6F2-8A5E3764BDC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95606" name="Freeform 22">
              <a:extLst>
                <a:ext uri="{FF2B5EF4-FFF2-40B4-BE49-F238E27FC236}">
                  <a16:creationId xmlns:a16="http://schemas.microsoft.com/office/drawing/2014/main" id="{67F1CFD2-64F1-4319-A956-893F0ADBF1F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073" name="Freeform 23">
              <a:extLst>
                <a:ext uri="{FF2B5EF4-FFF2-40B4-BE49-F238E27FC236}">
                  <a16:creationId xmlns:a16="http://schemas.microsoft.com/office/drawing/2014/main" id="{C261F7E0-7956-4460-9119-257AF62422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53 w 717"/>
                <a:gd name="T1" fmla="*/ 845 h 845"/>
                <a:gd name="T2" fmla="*/ 753 w 717"/>
                <a:gd name="T3" fmla="*/ 821 h 845"/>
                <a:gd name="T4" fmla="*/ 610 w 717"/>
                <a:gd name="T5" fmla="*/ 605 h 845"/>
                <a:gd name="T6" fmla="*/ 424 w 717"/>
                <a:gd name="T7" fmla="*/ 396 h 845"/>
                <a:gd name="T8" fmla="*/ 239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27 w 717"/>
                <a:gd name="T15" fmla="*/ 198 h 845"/>
                <a:gd name="T16" fmla="*/ 418 w 717"/>
                <a:gd name="T17" fmla="*/ 408 h 845"/>
                <a:gd name="T18" fmla="*/ 604 w 717"/>
                <a:gd name="T19" fmla="*/ 623 h 845"/>
                <a:gd name="T20" fmla="*/ 753 w 717"/>
                <a:gd name="T21" fmla="*/ 845 h 845"/>
                <a:gd name="T22" fmla="*/ 75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074" name="Freeform 24">
              <a:extLst>
                <a:ext uri="{FF2B5EF4-FFF2-40B4-BE49-F238E27FC236}">
                  <a16:creationId xmlns:a16="http://schemas.microsoft.com/office/drawing/2014/main" id="{E33685DA-9D78-46FD-B988-A25D30300CB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25 w 407"/>
                <a:gd name="T1" fmla="*/ 414 h 414"/>
                <a:gd name="T2" fmla="*/ 425 w 407"/>
                <a:gd name="T3" fmla="*/ 396 h 414"/>
                <a:gd name="T4" fmla="*/ 240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34 w 407"/>
                <a:gd name="T13" fmla="*/ 204 h 414"/>
                <a:gd name="T14" fmla="*/ 425 w 407"/>
                <a:gd name="T15" fmla="*/ 414 h 414"/>
                <a:gd name="T16" fmla="*/ 425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95609" name="Freeform 25">
              <a:extLst>
                <a:ext uri="{FF2B5EF4-FFF2-40B4-BE49-F238E27FC236}">
                  <a16:creationId xmlns:a16="http://schemas.microsoft.com/office/drawing/2014/main" id="{E03B3F37-D637-4C6E-92F7-305068F1693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2076" name="Freeform 26">
              <a:extLst>
                <a:ext uri="{FF2B5EF4-FFF2-40B4-BE49-F238E27FC236}">
                  <a16:creationId xmlns:a16="http://schemas.microsoft.com/office/drawing/2014/main" id="{918084FB-9E48-4292-B83A-5F8F572F609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22 w 586"/>
                <a:gd name="T1" fmla="*/ 0 h 599"/>
                <a:gd name="T2" fmla="*/ 604 w 586"/>
                <a:gd name="T3" fmla="*/ 0 h 599"/>
                <a:gd name="T4" fmla="*/ 425 w 586"/>
                <a:gd name="T5" fmla="*/ 132 h 599"/>
                <a:gd name="T6" fmla="*/ 275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75 w 586"/>
                <a:gd name="T17" fmla="*/ 282 h 599"/>
                <a:gd name="T18" fmla="*/ 431 w 586"/>
                <a:gd name="T19" fmla="*/ 138 h 599"/>
                <a:gd name="T20" fmla="*/ 622 w 586"/>
                <a:gd name="T21" fmla="*/ 0 h 599"/>
                <a:gd name="T22" fmla="*/ 62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077" name="Freeform 27">
              <a:extLst>
                <a:ext uri="{FF2B5EF4-FFF2-40B4-BE49-F238E27FC236}">
                  <a16:creationId xmlns:a16="http://schemas.microsoft.com/office/drawing/2014/main" id="{8F4CFEA7-B414-44E5-AB46-B596DAA804D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87 w 269"/>
                <a:gd name="T1" fmla="*/ 0 h 252"/>
                <a:gd name="T2" fmla="*/ 269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87 w 269"/>
                <a:gd name="T15" fmla="*/ 0 h 252"/>
                <a:gd name="T16" fmla="*/ 287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078" name="Line 28">
              <a:extLst>
                <a:ext uri="{FF2B5EF4-FFF2-40B4-BE49-F238E27FC236}">
                  <a16:creationId xmlns:a16="http://schemas.microsoft.com/office/drawing/2014/main" id="{AC1FD5D0-DD93-4022-86E5-F56925CD4363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079" name="Line 29">
              <a:extLst>
                <a:ext uri="{FF2B5EF4-FFF2-40B4-BE49-F238E27FC236}">
                  <a16:creationId xmlns:a16="http://schemas.microsoft.com/office/drawing/2014/main" id="{2807E0CF-43EE-4A44-8446-F3307A1799A5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080" name="Line 30">
              <a:extLst>
                <a:ext uri="{FF2B5EF4-FFF2-40B4-BE49-F238E27FC236}">
                  <a16:creationId xmlns:a16="http://schemas.microsoft.com/office/drawing/2014/main" id="{7871332F-6DE6-4ECC-B6A7-C05548AACFF5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2081" name="Group 31">
              <a:extLst>
                <a:ext uri="{FF2B5EF4-FFF2-40B4-BE49-F238E27FC236}">
                  <a16:creationId xmlns:a16="http://schemas.microsoft.com/office/drawing/2014/main" id="{58D1389E-DE01-48EF-A282-ECDFC14957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084" name="Line 32">
                <a:extLst>
                  <a:ext uri="{FF2B5EF4-FFF2-40B4-BE49-F238E27FC236}">
                    <a16:creationId xmlns:a16="http://schemas.microsoft.com/office/drawing/2014/main" id="{725E4AD7-7150-4E75-B2C7-60F406A12A7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5" name="Line 33">
                <a:extLst>
                  <a:ext uri="{FF2B5EF4-FFF2-40B4-BE49-F238E27FC236}">
                    <a16:creationId xmlns:a16="http://schemas.microsoft.com/office/drawing/2014/main" id="{D8112356-B8F2-499E-B759-36CED6FB476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6" name="Line 34">
                <a:extLst>
                  <a:ext uri="{FF2B5EF4-FFF2-40B4-BE49-F238E27FC236}">
                    <a16:creationId xmlns:a16="http://schemas.microsoft.com/office/drawing/2014/main" id="{2839D63D-7C48-4F9C-B01F-3AADFC2BEEC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7" name="Line 35">
                <a:extLst>
                  <a:ext uri="{FF2B5EF4-FFF2-40B4-BE49-F238E27FC236}">
                    <a16:creationId xmlns:a16="http://schemas.microsoft.com/office/drawing/2014/main" id="{5F02BD26-60DC-46A5-A105-9C382FCDC7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88" name="Line 36">
                <a:extLst>
                  <a:ext uri="{FF2B5EF4-FFF2-40B4-BE49-F238E27FC236}">
                    <a16:creationId xmlns:a16="http://schemas.microsoft.com/office/drawing/2014/main" id="{43693DDC-B210-4D3D-9273-734C3147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2082" name="Line 37">
              <a:extLst>
                <a:ext uri="{FF2B5EF4-FFF2-40B4-BE49-F238E27FC236}">
                  <a16:creationId xmlns:a16="http://schemas.microsoft.com/office/drawing/2014/main" id="{D416B620-0FFB-4F55-9857-01B3D65D7105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083" name="Line 38">
              <a:extLst>
                <a:ext uri="{FF2B5EF4-FFF2-40B4-BE49-F238E27FC236}">
                  <a16:creationId xmlns:a16="http://schemas.microsoft.com/office/drawing/2014/main" id="{D2B17F50-13EF-46DD-BE82-5FA736651306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051" name="Rectangle 39">
            <a:extLst>
              <a:ext uri="{FF2B5EF4-FFF2-40B4-BE49-F238E27FC236}">
                <a16:creationId xmlns:a16="http://schemas.microsoft.com/office/drawing/2014/main" id="{5FB2BFE1-AA71-4D9B-B573-D26AFBACD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</a:p>
        </p:txBody>
      </p:sp>
      <p:sp>
        <p:nvSpPr>
          <p:cNvPr id="195624" name="Rectangle 40">
            <a:extLst>
              <a:ext uri="{FF2B5EF4-FFF2-40B4-BE49-F238E27FC236}">
                <a16:creationId xmlns:a16="http://schemas.microsoft.com/office/drawing/2014/main" id="{9DED2BB6-C69E-4BD0-8BF6-EBDF473F644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625" name="Rectangle 41">
            <a:extLst>
              <a:ext uri="{FF2B5EF4-FFF2-40B4-BE49-F238E27FC236}">
                <a16:creationId xmlns:a16="http://schemas.microsoft.com/office/drawing/2014/main" id="{C7135FE3-58C4-4F44-81D7-0A618A81CA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626" name="Rectangle 42">
            <a:extLst>
              <a:ext uri="{FF2B5EF4-FFF2-40B4-BE49-F238E27FC236}">
                <a16:creationId xmlns:a16="http://schemas.microsoft.com/office/drawing/2014/main" id="{8135E190-D666-425D-B82E-3BD367CE95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9FCC1654-E40E-4637-966F-CF223FFA5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55" name="Rectangle 43">
            <a:extLst>
              <a:ext uri="{FF2B5EF4-FFF2-40B4-BE49-F238E27FC236}">
                <a16:creationId xmlns:a16="http://schemas.microsoft.com/office/drawing/2014/main" id="{A9234BAD-0894-4537-91A3-53CE56342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</a:p>
        </p:txBody>
      </p:sp>
      <p:grpSp>
        <p:nvGrpSpPr>
          <p:cNvPr id="2056" name="Group 44">
            <a:extLst>
              <a:ext uri="{FF2B5EF4-FFF2-40B4-BE49-F238E27FC236}">
                <a16:creationId xmlns:a16="http://schemas.microsoft.com/office/drawing/2014/main" id="{87256D47-B64C-4F37-A49D-9B23C134A13E}"/>
              </a:ext>
            </a:extLst>
          </p:cNvPr>
          <p:cNvGrpSpPr>
            <a:grpSpLocks/>
          </p:cNvGrpSpPr>
          <p:nvPr/>
        </p:nvGrpSpPr>
        <p:grpSpPr bwMode="auto">
          <a:xfrm>
            <a:off x="7740650" y="71438"/>
            <a:ext cx="1403350" cy="1196975"/>
            <a:chOff x="4604" y="119"/>
            <a:chExt cx="1049" cy="953"/>
          </a:xfrm>
        </p:grpSpPr>
        <p:grpSp>
          <p:nvGrpSpPr>
            <p:cNvPr id="2057" name="Group 45">
              <a:extLst>
                <a:ext uri="{FF2B5EF4-FFF2-40B4-BE49-F238E27FC236}">
                  <a16:creationId xmlns:a16="http://schemas.microsoft.com/office/drawing/2014/main" id="{184D4C8C-CD7D-45E5-ACBB-5AFF765191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4" y="119"/>
              <a:ext cx="1049" cy="953"/>
              <a:chOff x="4604" y="119"/>
              <a:chExt cx="1049" cy="953"/>
            </a:xfrm>
          </p:grpSpPr>
          <p:sp>
            <p:nvSpPr>
              <p:cNvPr id="195630" name="Oval 46">
                <a:extLst>
                  <a:ext uri="{FF2B5EF4-FFF2-40B4-BE49-F238E27FC236}">
                    <a16:creationId xmlns:a16="http://schemas.microsoft.com/office/drawing/2014/main" id="{98618391-3791-40E5-93FE-2652A96868A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gray">
              <a:xfrm>
                <a:off x="4921" y="844"/>
                <a:ext cx="732" cy="228"/>
              </a:xfrm>
              <a:prstGeom prst="ellipse">
                <a:avLst/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tx1">
                      <a:gamma/>
                      <a:tint val="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747567" name="Oval 47">
                <a:extLst>
                  <a:ext uri="{FF2B5EF4-FFF2-40B4-BE49-F238E27FC236}">
                    <a16:creationId xmlns:a16="http://schemas.microsoft.com/office/drawing/2014/main" id="{169D73EF-88D9-4C85-90B4-02C7B8179AA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gray">
              <a:xfrm>
                <a:off x="4604" y="119"/>
                <a:ext cx="932" cy="9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63500" dir="2212194" algn="ctr" rotWithShape="0">
                  <a:schemeClr val="tx1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b="0"/>
              </a:p>
            </p:txBody>
          </p:sp>
          <p:sp>
            <p:nvSpPr>
              <p:cNvPr id="2061" name="Freeform 48" descr="4">
                <a:extLst>
                  <a:ext uri="{FF2B5EF4-FFF2-40B4-BE49-F238E27FC236}">
                    <a16:creationId xmlns:a16="http://schemas.microsoft.com/office/drawing/2014/main" id="{6B02544C-A98D-4E6D-8BD8-945ECBF635CA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5077" y="281"/>
                <a:ext cx="426" cy="588"/>
              </a:xfrm>
              <a:custGeom>
                <a:avLst/>
                <a:gdLst>
                  <a:gd name="T0" fmla="*/ 0 w 1348"/>
                  <a:gd name="T1" fmla="*/ 0 h 1963"/>
                  <a:gd name="T2" fmla="*/ 0 w 1348"/>
                  <a:gd name="T3" fmla="*/ 0 h 1963"/>
                  <a:gd name="T4" fmla="*/ 0 w 1348"/>
                  <a:gd name="T5" fmla="*/ 0 h 1963"/>
                  <a:gd name="T6" fmla="*/ 0 w 1348"/>
                  <a:gd name="T7" fmla="*/ 0 h 1963"/>
                  <a:gd name="T8" fmla="*/ 0 w 1348"/>
                  <a:gd name="T9" fmla="*/ 0 h 19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48" h="1963">
                    <a:moveTo>
                      <a:pt x="951" y="1963"/>
                    </a:moveTo>
                    <a:cubicBezTo>
                      <a:pt x="1244" y="1689"/>
                      <a:pt x="1348" y="1323"/>
                      <a:pt x="1338" y="977"/>
                    </a:cubicBezTo>
                    <a:cubicBezTo>
                      <a:pt x="1329" y="629"/>
                      <a:pt x="1132" y="226"/>
                      <a:pt x="905" y="0"/>
                    </a:cubicBezTo>
                    <a:lnTo>
                      <a:pt x="0" y="987"/>
                    </a:lnTo>
                    <a:lnTo>
                      <a:pt x="951" y="1963"/>
                    </a:lnTo>
                    <a:close/>
                  </a:path>
                </a:pathLst>
              </a:custGeom>
              <a:blipFill dpi="0" rotWithShape="1">
                <a:blip r:embed="rId15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 cmpd="sng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2" name="Freeform 49" descr="1">
                <a:extLst>
                  <a:ext uri="{FF2B5EF4-FFF2-40B4-BE49-F238E27FC236}">
                    <a16:creationId xmlns:a16="http://schemas.microsoft.com/office/drawing/2014/main" id="{EA1E8DB8-D62C-4521-AE34-29E0F1160ED5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4779" y="144"/>
                <a:ext cx="572" cy="416"/>
              </a:xfrm>
              <a:custGeom>
                <a:avLst/>
                <a:gdLst>
                  <a:gd name="T0" fmla="*/ 0 w 1810"/>
                  <a:gd name="T1" fmla="*/ 0 h 1388"/>
                  <a:gd name="T2" fmla="*/ 0 w 1810"/>
                  <a:gd name="T3" fmla="*/ 0 h 1388"/>
                  <a:gd name="T4" fmla="*/ 0 w 1810"/>
                  <a:gd name="T5" fmla="*/ 0 h 1388"/>
                  <a:gd name="T6" fmla="*/ 0 w 1810"/>
                  <a:gd name="T7" fmla="*/ 0 h 1388"/>
                  <a:gd name="T8" fmla="*/ 0 w 1810"/>
                  <a:gd name="T9" fmla="*/ 0 h 13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10" h="1388">
                    <a:moveTo>
                      <a:pt x="905" y="1388"/>
                    </a:moveTo>
                    <a:lnTo>
                      <a:pt x="1810" y="408"/>
                    </a:lnTo>
                    <a:cubicBezTo>
                      <a:pt x="1612" y="189"/>
                      <a:pt x="1272" y="0"/>
                      <a:pt x="874" y="40"/>
                    </a:cubicBezTo>
                    <a:cubicBezTo>
                      <a:pt x="541" y="52"/>
                      <a:pt x="252" y="162"/>
                      <a:pt x="0" y="409"/>
                    </a:cubicBezTo>
                    <a:lnTo>
                      <a:pt x="905" y="1388"/>
                    </a:lnTo>
                    <a:close/>
                  </a:path>
                </a:pathLst>
              </a:custGeom>
              <a:blipFill dpi="0" rotWithShape="1">
                <a:blip r:embed="rId16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 cmpd="sng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3" name="Freeform 50" descr="2">
                <a:extLst>
                  <a:ext uri="{FF2B5EF4-FFF2-40B4-BE49-F238E27FC236}">
                    <a16:creationId xmlns:a16="http://schemas.microsoft.com/office/drawing/2014/main" id="{0574BD5E-5953-4A55-8436-7811D3F30D50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4629" y="286"/>
                <a:ext cx="419" cy="572"/>
              </a:xfrm>
              <a:custGeom>
                <a:avLst/>
                <a:gdLst>
                  <a:gd name="T0" fmla="*/ 0 w 1325"/>
                  <a:gd name="T1" fmla="*/ 0 h 1910"/>
                  <a:gd name="T2" fmla="*/ 0 w 1325"/>
                  <a:gd name="T3" fmla="*/ 0 h 1910"/>
                  <a:gd name="T4" fmla="*/ 0 w 1325"/>
                  <a:gd name="T5" fmla="*/ 0 h 1910"/>
                  <a:gd name="T6" fmla="*/ 0 w 1325"/>
                  <a:gd name="T7" fmla="*/ 0 h 1910"/>
                  <a:gd name="T8" fmla="*/ 0 w 1325"/>
                  <a:gd name="T9" fmla="*/ 0 h 19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25" h="1910">
                    <a:moveTo>
                      <a:pt x="1325" y="960"/>
                    </a:moveTo>
                    <a:lnTo>
                      <a:pt x="414" y="0"/>
                    </a:lnTo>
                    <a:cubicBezTo>
                      <a:pt x="238" y="162"/>
                      <a:pt x="0" y="570"/>
                      <a:pt x="27" y="1014"/>
                    </a:cubicBezTo>
                    <a:cubicBezTo>
                      <a:pt x="53" y="1458"/>
                      <a:pt x="233" y="1748"/>
                      <a:pt x="402" y="1910"/>
                    </a:cubicBezTo>
                    <a:lnTo>
                      <a:pt x="1325" y="960"/>
                    </a:lnTo>
                    <a:close/>
                  </a:path>
                </a:pathLst>
              </a:custGeom>
              <a:blipFill dpi="0" rotWithShape="1">
                <a:blip r:embed="rId17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 cmpd="sng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064" name="Freeform 51" descr="55282">
                <a:extLst>
                  <a:ext uri="{FF2B5EF4-FFF2-40B4-BE49-F238E27FC236}">
                    <a16:creationId xmlns:a16="http://schemas.microsoft.com/office/drawing/2014/main" id="{AD02B268-F651-45FA-8D10-530F175B86A4}"/>
                  </a:ext>
                </a:extLst>
              </p:cNvPr>
              <p:cNvSpPr>
                <a:spLocks/>
              </p:cNvSpPr>
              <p:nvPr userDrawn="1"/>
            </p:nvSpPr>
            <p:spPr bwMode="gray">
              <a:xfrm>
                <a:off x="4770" y="585"/>
                <a:ext cx="590" cy="418"/>
              </a:xfrm>
              <a:custGeom>
                <a:avLst/>
                <a:gdLst>
                  <a:gd name="T0" fmla="*/ 0 w 1866"/>
                  <a:gd name="T1" fmla="*/ 0 h 1398"/>
                  <a:gd name="T2" fmla="*/ 0 w 1866"/>
                  <a:gd name="T3" fmla="*/ 0 h 1398"/>
                  <a:gd name="T4" fmla="*/ 0 w 1866"/>
                  <a:gd name="T5" fmla="*/ 0 h 1398"/>
                  <a:gd name="T6" fmla="*/ 0 w 1866"/>
                  <a:gd name="T7" fmla="*/ 0 h 1398"/>
                  <a:gd name="T8" fmla="*/ 0 w 1866"/>
                  <a:gd name="T9" fmla="*/ 0 h 13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66" h="1398">
                    <a:moveTo>
                      <a:pt x="927" y="0"/>
                    </a:moveTo>
                    <a:lnTo>
                      <a:pt x="0" y="975"/>
                    </a:lnTo>
                    <a:cubicBezTo>
                      <a:pt x="203" y="1204"/>
                      <a:pt x="607" y="1398"/>
                      <a:pt x="996" y="1387"/>
                    </a:cubicBezTo>
                    <a:cubicBezTo>
                      <a:pt x="1385" y="1375"/>
                      <a:pt x="1707" y="1159"/>
                      <a:pt x="1866" y="996"/>
                    </a:cubicBezTo>
                    <a:lnTo>
                      <a:pt x="927" y="0"/>
                    </a:lnTo>
                    <a:close/>
                  </a:path>
                </a:pathLst>
              </a:custGeom>
              <a:blipFill dpi="0" rotWithShape="1">
                <a:blip r:embed="rId18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76200" cmpd="sng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747572" name="Oval 52">
                <a:extLst>
                  <a:ext uri="{FF2B5EF4-FFF2-40B4-BE49-F238E27FC236}">
                    <a16:creationId xmlns:a16="http://schemas.microsoft.com/office/drawing/2014/main" id="{AAEAC74F-12D9-4386-B7D8-AB6C0867515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gray">
              <a:xfrm>
                <a:off x="4914" y="438"/>
                <a:ext cx="329" cy="3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b="0"/>
              </a:p>
            </p:txBody>
          </p:sp>
        </p:grpSp>
        <p:pic>
          <p:nvPicPr>
            <p:cNvPr id="2058" name="Picture 53" descr="Untitled-1">
              <a:extLst>
                <a:ext uri="{FF2B5EF4-FFF2-40B4-BE49-F238E27FC236}">
                  <a16:creationId xmlns:a16="http://schemas.microsoft.com/office/drawing/2014/main" id="{DAABD8BC-A205-4BFE-94A3-8E8F53CA6FE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" y="300"/>
              <a:ext cx="396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60" r:id="rId12"/>
    <p:sldLayoutId id="21474840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>
            <a:extLst>
              <a:ext uri="{FF2B5EF4-FFF2-40B4-BE49-F238E27FC236}">
                <a16:creationId xmlns:a16="http://schemas.microsoft.com/office/drawing/2014/main" id="{C4F8FD25-CC1D-4A87-8A1A-220DA00CA6E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339933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altLang="uk-UA" sz="3200" b="1" dirty="0">
                <a:solidFill>
                  <a:srgbClr val="006600"/>
                </a:solidFill>
              </a:rPr>
              <a:t>СТАТТІ НАУКОВЦІВ ТНМУ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072390-CE42-4D72-9E5C-EFF551EFDD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rgbClr val="006600"/>
                </a:solidFill>
              </a:rPr>
              <a:t>Scopus </a:t>
            </a:r>
            <a:endParaRPr lang="uk-UA" dirty="0">
              <a:solidFill>
                <a:srgbClr val="006600"/>
              </a:solidFill>
            </a:endParaRPr>
          </a:p>
        </p:txBody>
      </p:sp>
      <p:sp>
        <p:nvSpPr>
          <p:cNvPr id="74756" name="Объект 3">
            <a:extLst>
              <a:ext uri="{FF2B5EF4-FFF2-40B4-BE49-F238E27FC236}">
                <a16:creationId xmlns:a16="http://schemas.microsoft.com/office/drawing/2014/main" id="{C5D394F5-A5E4-464A-BA98-3A2092D227B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1254836" y="2116138"/>
            <a:ext cx="2381060" cy="2248966"/>
          </a:xfrm>
        </p:spPr>
        <p:txBody>
          <a:bodyPr/>
          <a:lstStyle/>
          <a:p>
            <a:r>
              <a:rPr lang="uk-UA" altLang="uk-UA" dirty="0">
                <a:solidFill>
                  <a:srgbClr val="FF0000"/>
                </a:solidFill>
              </a:rPr>
              <a:t>2020 - </a:t>
            </a:r>
            <a:r>
              <a:rPr lang="en-US" altLang="uk-UA" dirty="0">
                <a:solidFill>
                  <a:srgbClr val="FF0000"/>
                </a:solidFill>
              </a:rPr>
              <a:t>190</a:t>
            </a:r>
            <a:endParaRPr lang="uk-UA" altLang="uk-UA" dirty="0">
              <a:solidFill>
                <a:srgbClr val="FF0000"/>
              </a:solidFill>
            </a:endParaRPr>
          </a:p>
          <a:p>
            <a:r>
              <a:rPr lang="uk-UA" altLang="uk-UA" dirty="0"/>
              <a:t>2019 – </a:t>
            </a:r>
            <a:r>
              <a:rPr lang="en-US" altLang="uk-UA" dirty="0"/>
              <a:t>149</a:t>
            </a:r>
            <a:endParaRPr lang="uk-UA" altLang="uk-UA" dirty="0"/>
          </a:p>
          <a:p>
            <a:r>
              <a:rPr lang="uk-UA" altLang="uk-UA" dirty="0"/>
              <a:t>2018 – 10</a:t>
            </a:r>
            <a:r>
              <a:rPr lang="en-US" altLang="uk-UA" dirty="0"/>
              <a:t>8</a:t>
            </a:r>
            <a:r>
              <a:rPr lang="uk-UA" altLang="uk-UA" dirty="0"/>
              <a:t> </a:t>
            </a:r>
          </a:p>
          <a:p>
            <a:r>
              <a:rPr lang="uk-UA" altLang="uk-UA" dirty="0"/>
              <a:t>2017 – </a:t>
            </a:r>
            <a:r>
              <a:rPr lang="en-US" altLang="uk-UA" dirty="0"/>
              <a:t>64</a:t>
            </a:r>
            <a:endParaRPr lang="uk-UA" altLang="uk-UA" dirty="0"/>
          </a:p>
          <a:p>
            <a:r>
              <a:rPr lang="uk-UA" altLang="uk-UA" dirty="0"/>
              <a:t>2016 – 2</a:t>
            </a:r>
            <a:r>
              <a:rPr lang="en-US" altLang="uk-UA" dirty="0"/>
              <a:t>6</a:t>
            </a:r>
            <a:endParaRPr lang="uk-UA" altLang="uk-UA" dirty="0"/>
          </a:p>
          <a:p>
            <a:pPr marL="0" indent="0">
              <a:buNone/>
            </a:pPr>
            <a:endParaRPr lang="uk-UA" altLang="uk-UA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19A1FFC-CD4B-4FA4-B01E-33C34A515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 fontScale="77500" lnSpcReduction="20000"/>
          </a:bodyPr>
          <a:lstStyle/>
          <a:p>
            <a:pPr algn="ctr">
              <a:defRPr/>
            </a:pPr>
            <a:r>
              <a:rPr lang="en-US" dirty="0">
                <a:solidFill>
                  <a:srgbClr val="006600"/>
                </a:solidFill>
              </a:rPr>
              <a:t>Web of Science (</a:t>
            </a:r>
            <a:r>
              <a:rPr lang="en-US" dirty="0" err="1">
                <a:solidFill>
                  <a:srgbClr val="006600"/>
                </a:solidFill>
              </a:rPr>
              <a:t>WoS</a:t>
            </a:r>
            <a:r>
              <a:rPr lang="en-US" dirty="0">
                <a:solidFill>
                  <a:srgbClr val="006600"/>
                </a:solidFill>
              </a:rPr>
              <a:t>)</a:t>
            </a:r>
          </a:p>
          <a:p>
            <a:pPr algn="ctr">
              <a:defRPr/>
            </a:pPr>
            <a:r>
              <a:rPr lang="en-US" dirty="0">
                <a:solidFill>
                  <a:srgbClr val="006600"/>
                </a:solidFill>
              </a:rPr>
              <a:t>Core Collection</a:t>
            </a:r>
            <a:endParaRPr lang="uk-UA" dirty="0">
              <a:solidFill>
                <a:srgbClr val="006600"/>
              </a:solidFill>
            </a:endParaRPr>
          </a:p>
        </p:txBody>
      </p:sp>
      <p:sp>
        <p:nvSpPr>
          <p:cNvPr id="74758" name="Объект 5">
            <a:extLst>
              <a:ext uri="{FF2B5EF4-FFF2-40B4-BE49-F238E27FC236}">
                <a16:creationId xmlns:a16="http://schemas.microsoft.com/office/drawing/2014/main" id="{FA3EECD4-4658-4E7B-B2E0-C88C53CB2A14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939380" y="2126385"/>
            <a:ext cx="3453064" cy="2248966"/>
          </a:xfrm>
        </p:spPr>
        <p:txBody>
          <a:bodyPr/>
          <a:lstStyle/>
          <a:p>
            <a:pPr algn="ctr"/>
            <a:r>
              <a:rPr lang="en-US" altLang="uk-UA" dirty="0">
                <a:solidFill>
                  <a:srgbClr val="FF0000"/>
                </a:solidFill>
              </a:rPr>
              <a:t>2020 - 74</a:t>
            </a:r>
          </a:p>
          <a:p>
            <a:pPr algn="ctr"/>
            <a:r>
              <a:rPr lang="uk-UA" altLang="uk-UA" dirty="0"/>
              <a:t>2019 - </a:t>
            </a:r>
            <a:r>
              <a:rPr lang="en-US" altLang="uk-UA" dirty="0"/>
              <a:t>91</a:t>
            </a:r>
            <a:endParaRPr lang="uk-UA" altLang="uk-UA" dirty="0"/>
          </a:p>
          <a:p>
            <a:pPr algn="ctr"/>
            <a:r>
              <a:rPr lang="uk-UA" altLang="uk-UA" dirty="0"/>
              <a:t>2018 – 7</a:t>
            </a:r>
            <a:r>
              <a:rPr lang="en-US" altLang="uk-UA" dirty="0"/>
              <a:t>8</a:t>
            </a:r>
            <a:r>
              <a:rPr lang="uk-UA" altLang="uk-UA" dirty="0"/>
              <a:t> </a:t>
            </a:r>
          </a:p>
          <a:p>
            <a:pPr algn="ctr"/>
            <a:r>
              <a:rPr lang="uk-UA" altLang="uk-UA" dirty="0"/>
              <a:t>2017 – 75</a:t>
            </a:r>
          </a:p>
          <a:p>
            <a:pPr algn="ctr"/>
            <a:r>
              <a:rPr lang="uk-UA" altLang="uk-UA" dirty="0"/>
              <a:t>2016 – 39</a:t>
            </a:r>
          </a:p>
        </p:txBody>
      </p:sp>
      <p:pic>
        <p:nvPicPr>
          <p:cNvPr id="74759" name="Picture 4">
            <a:extLst>
              <a:ext uri="{FF2B5EF4-FFF2-40B4-BE49-F238E27FC236}">
                <a16:creationId xmlns:a16="http://schemas.microsoft.com/office/drawing/2014/main" id="{F1379329-A4AD-425E-8022-42FC9DE6C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2856" y="4365104"/>
            <a:ext cx="2300936" cy="2492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60" name="Picture 5">
            <a:extLst>
              <a:ext uri="{FF2B5EF4-FFF2-40B4-BE49-F238E27FC236}">
                <a16:creationId xmlns:a16="http://schemas.microsoft.com/office/drawing/2014/main" id="{B56A65EF-15D8-4E1D-994C-C59407E97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4365104"/>
            <a:ext cx="2300936" cy="2494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 descr="&quot;&quot;">
            <a:extLst>
              <a:ext uri="{FF2B5EF4-FFF2-40B4-BE49-F238E27FC236}">
                <a16:creationId xmlns:a16="http://schemas.microsoft.com/office/drawing/2014/main" id="{2ADD6CF4-7E9D-4C51-9515-FE69888ACC5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0" y="857250"/>
            <a:ext cx="3302000" cy="51435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black"/>
              </a:solidFill>
              <a:sym typeface="Arial"/>
            </a:endParaRPr>
          </a:p>
        </p:txBody>
      </p:sp>
      <p:grpSp>
        <p:nvGrpSpPr>
          <p:cNvPr id="51203" name="Group 12" descr="&quot;&quot;">
            <a:extLst>
              <a:ext uri="{FF2B5EF4-FFF2-40B4-BE49-F238E27FC236}">
                <a16:creationId xmlns:a16="http://schemas.microsoft.com/office/drawing/2014/main" id="{9351496A-C886-4D46-A34C-ACBF1D6D77BE}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 bwMode="auto">
          <a:xfrm>
            <a:off x="2486025" y="857250"/>
            <a:ext cx="1828800" cy="5143500"/>
            <a:chOff x="1320800" y="0"/>
            <a:chExt cx="2436813" cy="6858001"/>
          </a:xfrm>
        </p:grpSpPr>
        <p:sp>
          <p:nvSpPr>
            <p:cNvPr id="51206" name="Freeform 6" descr="&quot;&quot;">
              <a:extLst>
                <a:ext uri="{FF2B5EF4-FFF2-40B4-BE49-F238E27FC236}">
                  <a16:creationId xmlns:a16="http://schemas.microsoft.com/office/drawing/2014/main" id="{52502AFB-9D7F-4887-A4E6-E65FE4B9B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>
                <a:gd name="T0" fmla="*/ 0 w 707"/>
                <a:gd name="T1" fmla="*/ 5286375 h 3357"/>
                <a:gd name="T2" fmla="*/ 247650 w 707"/>
                <a:gd name="T3" fmla="*/ 5329238 h 3357"/>
                <a:gd name="T4" fmla="*/ 1122363 w 707"/>
                <a:gd name="T5" fmla="*/ 0 h 3357"/>
                <a:gd name="T6" fmla="*/ 868363 w 707"/>
                <a:gd name="T7" fmla="*/ 0 h 3357"/>
                <a:gd name="T8" fmla="*/ 0 w 707"/>
                <a:gd name="T9" fmla="*/ 5286375 h 33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207" name="Freeform 7" descr="&quot;&quot;">
              <a:extLst>
                <a:ext uri="{FF2B5EF4-FFF2-40B4-BE49-F238E27FC236}">
                  <a16:creationId xmlns:a16="http://schemas.microsoft.com/office/drawing/2014/main" id="{0B614712-0B47-4FC4-B91E-481FA59C7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>
                <a:gd name="T0" fmla="*/ 1117600 w 704"/>
                <a:gd name="T1" fmla="*/ 0 h 3324"/>
                <a:gd name="T2" fmla="*/ 865188 w 704"/>
                <a:gd name="T3" fmla="*/ 0 h 3324"/>
                <a:gd name="T4" fmla="*/ 0 w 704"/>
                <a:gd name="T5" fmla="*/ 5238750 h 3324"/>
                <a:gd name="T6" fmla="*/ 249238 w 704"/>
                <a:gd name="T7" fmla="*/ 5276850 h 3324"/>
                <a:gd name="T8" fmla="*/ 1117600 w 704"/>
                <a:gd name="T9" fmla="*/ 0 h 33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208" name="Freeform 8" descr="&quot;&quot;">
              <a:extLst>
                <a:ext uri="{FF2B5EF4-FFF2-40B4-BE49-F238E27FC236}">
                  <a16:creationId xmlns:a16="http://schemas.microsoft.com/office/drawing/2014/main" id="{6D16F7CD-E0BD-4D66-A1A8-A0F4F361B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>
                <a:gd name="T0" fmla="*/ 0 w 774"/>
                <a:gd name="T1" fmla="*/ 0 h 1020"/>
                <a:gd name="T2" fmla="*/ 1174750 w 774"/>
                <a:gd name="T3" fmla="*/ 1619250 h 1020"/>
                <a:gd name="T4" fmla="*/ 1228725 w 774"/>
                <a:gd name="T5" fmla="*/ 1619250 h 1020"/>
                <a:gd name="T6" fmla="*/ 0 w 774"/>
                <a:gd name="T7" fmla="*/ 0 h 10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" name="Freeform 9" descr="&quot;&quot;">
              <a:extLst>
                <a:ext uri="{FF2B5EF4-FFF2-40B4-BE49-F238E27FC236}">
                  <a16:creationId xmlns:a16="http://schemas.microsoft.com/office/drawing/2014/main" id="{D7BAD81C-AE53-4BD2-8445-BC562CA828A5}"/>
                </a:ext>
              </a:extLst>
            </p:cNvPr>
            <p:cNvSpPr/>
            <p:nvPr/>
          </p:nvSpPr>
          <p:spPr bwMode="auto">
            <a:xfrm>
              <a:off x="1627518" y="5291667"/>
              <a:ext cx="1495509" cy="1566334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 descr="&quot;&quot;">
              <a:extLst>
                <a:ext uri="{FF2B5EF4-FFF2-40B4-BE49-F238E27FC236}">
                  <a16:creationId xmlns:a16="http://schemas.microsoft.com/office/drawing/2014/main" id="{BC532800-950D-4495-9118-6A7F0CBC4CFC}"/>
                </a:ext>
              </a:extLst>
            </p:cNvPr>
            <p:cNvSpPr/>
            <p:nvPr/>
          </p:nvSpPr>
          <p:spPr bwMode="auto">
            <a:xfrm>
              <a:off x="1627518" y="5285318"/>
              <a:ext cx="2130095" cy="1572683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1211" name="Freeform 11" descr="&quot;&quot;">
              <a:extLst>
                <a:ext uri="{FF2B5EF4-FFF2-40B4-BE49-F238E27FC236}">
                  <a16:creationId xmlns:a16="http://schemas.microsoft.com/office/drawing/2014/main" id="{188C2397-BD59-44A6-9D21-18209809B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>
                <a:gd name="T0" fmla="*/ 1695450 w 1068"/>
                <a:gd name="T1" fmla="*/ 1619250 h 1020"/>
                <a:gd name="T2" fmla="*/ 292100 w 1068"/>
                <a:gd name="T3" fmla="*/ 95250 h 1020"/>
                <a:gd name="T4" fmla="*/ 244475 w 1068"/>
                <a:gd name="T5" fmla="*/ 42863 h 1020"/>
                <a:gd name="T6" fmla="*/ 249238 w 1068"/>
                <a:gd name="T7" fmla="*/ 42863 h 1020"/>
                <a:gd name="T8" fmla="*/ 249238 w 1068"/>
                <a:gd name="T9" fmla="*/ 38100 h 1020"/>
                <a:gd name="T10" fmla="*/ 244475 w 1068"/>
                <a:gd name="T11" fmla="*/ 38100 h 1020"/>
                <a:gd name="T12" fmla="*/ 0 w 1068"/>
                <a:gd name="T13" fmla="*/ 0 h 1020"/>
                <a:gd name="T14" fmla="*/ 0 w 1068"/>
                <a:gd name="T15" fmla="*/ 0 h 1020"/>
                <a:gd name="T16" fmla="*/ 1228725 w 1068"/>
                <a:gd name="T17" fmla="*/ 1619250 h 1020"/>
                <a:gd name="T18" fmla="*/ 1695450 w 1068"/>
                <a:gd name="T19" fmla="*/ 1619250 h 10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51204" name="Заголовок 1">
            <a:extLst>
              <a:ext uri="{FF2B5EF4-FFF2-40B4-BE49-F238E27FC236}">
                <a16:creationId xmlns:a16="http://schemas.microsoft.com/office/drawing/2014/main" id="{DC678AC0-4C0D-4C8D-BCDD-49FEEA838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639" y="1371600"/>
            <a:ext cx="2084387" cy="3829050"/>
          </a:xfrm>
        </p:spPr>
        <p:txBody>
          <a:bodyPr/>
          <a:lstStyle/>
          <a:p>
            <a:pPr eaLnBrk="1" hangingPunct="1"/>
            <a:r>
              <a:rPr lang="en-US" altLang="uk-UA" sz="3200" b="1" dirty="0">
                <a:solidFill>
                  <a:srgbClr val="FFFFFF"/>
                </a:solidFill>
              </a:rPr>
              <a:t>h-index </a:t>
            </a:r>
            <a:r>
              <a:rPr lang="uk-UA" altLang="uk-UA" sz="3200" b="1" dirty="0">
                <a:solidFill>
                  <a:srgbClr val="FFFFFF"/>
                </a:solidFill>
              </a:rPr>
              <a:t>ТНМУ у </a:t>
            </a:r>
            <a:r>
              <a:rPr lang="en-US" altLang="uk-UA" sz="3200" b="1" dirty="0">
                <a:solidFill>
                  <a:srgbClr val="FFFFFF"/>
                </a:solidFill>
              </a:rPr>
              <a:t>SCOPUS</a:t>
            </a:r>
            <a:r>
              <a:rPr lang="uk-UA" altLang="uk-UA" sz="3200" b="1" dirty="0">
                <a:solidFill>
                  <a:srgbClr val="FFFFFF"/>
                </a:solidFill>
              </a:rPr>
              <a:t> </a:t>
            </a:r>
          </a:p>
        </p:txBody>
      </p:sp>
      <p:graphicFrame>
        <p:nvGraphicFramePr>
          <p:cNvPr id="2" name="Місце для вмісту 5">
            <a:extLst>
              <a:ext uri="{FF2B5EF4-FFF2-40B4-BE49-F238E27FC236}">
                <a16:creationId xmlns:a16="http://schemas.microsoft.com/office/drawing/2014/main" id="{03378AF5-B34C-4A7A-824A-8E6C5010D1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299737"/>
              </p:ext>
            </p:extLst>
          </p:nvPr>
        </p:nvGraphicFramePr>
        <p:xfrm>
          <a:off x="3324224" y="1371601"/>
          <a:ext cx="5712271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Заголовок 1">
            <a:extLst>
              <a:ext uri="{FF2B5EF4-FFF2-40B4-BE49-F238E27FC236}">
                <a16:creationId xmlns:a16="http://schemas.microsoft.com/office/drawing/2014/main" id="{33F1D813-EE4E-4B4C-902C-930501FCA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60601"/>
          </a:xfrm>
          <a:ln>
            <a:solidFill>
              <a:srgbClr val="339933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altLang="uk-UA" sz="3200" b="1" dirty="0">
                <a:solidFill>
                  <a:srgbClr val="006600"/>
                </a:solidFill>
              </a:rPr>
              <a:t>Публікації ТНМУ у </a:t>
            </a:r>
            <a:r>
              <a:rPr lang="en-US" altLang="uk-UA" sz="3200" b="1" dirty="0">
                <a:solidFill>
                  <a:srgbClr val="006600"/>
                </a:solidFill>
              </a:rPr>
              <a:t>Scopus – </a:t>
            </a:r>
            <a:br>
              <a:rPr lang="uk-UA" altLang="uk-UA" sz="3200" b="1" dirty="0">
                <a:solidFill>
                  <a:srgbClr val="006600"/>
                </a:solidFill>
              </a:rPr>
            </a:br>
            <a:r>
              <a:rPr lang="en-US" altLang="uk-UA" sz="3200" b="1" dirty="0">
                <a:solidFill>
                  <a:srgbClr val="006600"/>
                </a:solidFill>
              </a:rPr>
              <a:t>983</a:t>
            </a:r>
            <a:r>
              <a:rPr lang="uk-UA" altLang="uk-UA" sz="3200" b="1" dirty="0">
                <a:solidFill>
                  <a:srgbClr val="006600"/>
                </a:solidFill>
              </a:rPr>
              <a:t> (грудень 20</a:t>
            </a:r>
            <a:r>
              <a:rPr lang="en-US" altLang="uk-UA" sz="3200" b="1" dirty="0">
                <a:solidFill>
                  <a:srgbClr val="006600"/>
                </a:solidFill>
              </a:rPr>
              <a:t>20</a:t>
            </a:r>
            <a:r>
              <a:rPr lang="uk-UA" altLang="uk-UA" sz="3200" b="1" dirty="0">
                <a:solidFill>
                  <a:srgbClr val="006600"/>
                </a:solidFill>
              </a:rPr>
              <a:t>)</a:t>
            </a:r>
            <a:br>
              <a:rPr lang="en-US" altLang="uk-UA" sz="3200" b="1" dirty="0">
                <a:solidFill>
                  <a:srgbClr val="006600"/>
                </a:solidFill>
              </a:rPr>
            </a:br>
            <a:r>
              <a:rPr lang="en-US" altLang="uk-UA" sz="3200" b="1" dirty="0">
                <a:solidFill>
                  <a:srgbClr val="006600"/>
                </a:solidFill>
              </a:rPr>
              <a:t>755 </a:t>
            </a:r>
            <a:r>
              <a:rPr lang="uk-UA" altLang="uk-UA" sz="3200" b="1" dirty="0">
                <a:solidFill>
                  <a:srgbClr val="006600"/>
                </a:solidFill>
              </a:rPr>
              <a:t>(грудень 2019)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7B7A30D-CA6F-4BFE-BDBD-F926EF3F625A}"/>
              </a:ext>
            </a:extLst>
          </p:cNvPr>
          <p:cNvSpPr/>
          <p:nvPr/>
        </p:nvSpPr>
        <p:spPr>
          <a:xfrm>
            <a:off x="611560" y="2289876"/>
            <a:ext cx="842493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defRPr/>
            </a:pPr>
            <a:r>
              <a:rPr lang="uk-UA" sz="2300" dirty="0">
                <a:latin typeface="+mj-lt"/>
              </a:rPr>
              <a:t>2016 – 66, 2017 – 1</a:t>
            </a:r>
            <a:r>
              <a:rPr lang="en-US" sz="2300" dirty="0">
                <a:latin typeface="+mj-lt"/>
              </a:rPr>
              <a:t>61</a:t>
            </a:r>
            <a:r>
              <a:rPr lang="uk-UA" sz="2300" dirty="0">
                <a:latin typeface="+mj-lt"/>
              </a:rPr>
              <a:t>, </a:t>
            </a:r>
            <a:r>
              <a:rPr lang="uk-UA" sz="2300" dirty="0">
                <a:latin typeface="Arial"/>
              </a:rPr>
              <a:t>2018 – 305, 2019 – 48</a:t>
            </a:r>
            <a:r>
              <a:rPr lang="en-US" sz="2300" dirty="0">
                <a:latin typeface="Arial"/>
              </a:rPr>
              <a:t>4</a:t>
            </a:r>
            <a:r>
              <a:rPr lang="uk-UA" sz="2300" dirty="0">
                <a:latin typeface="Arial"/>
              </a:rPr>
              <a:t>, </a:t>
            </a:r>
            <a:r>
              <a:rPr lang="uk-UA" sz="2300" dirty="0">
                <a:solidFill>
                  <a:srgbClr val="FF0000"/>
                </a:solidFill>
                <a:latin typeface="Arial"/>
              </a:rPr>
              <a:t>2020 - 7</a:t>
            </a:r>
            <a:r>
              <a:rPr lang="en-US" sz="2300" dirty="0">
                <a:solidFill>
                  <a:srgbClr val="FF0000"/>
                </a:solidFill>
                <a:latin typeface="Arial"/>
              </a:rPr>
              <a:t>84</a:t>
            </a:r>
            <a:r>
              <a:rPr lang="uk-UA" sz="2300" dirty="0">
                <a:solidFill>
                  <a:srgbClr val="FF0000"/>
                </a:solidFill>
                <a:latin typeface="Arial"/>
              </a:rPr>
              <a:t> </a:t>
            </a:r>
            <a:endParaRPr lang="uk-UA" sz="23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5781" name="TextBox 5">
            <a:extLst>
              <a:ext uri="{FF2B5EF4-FFF2-40B4-BE49-F238E27FC236}">
                <a16:creationId xmlns:a16="http://schemas.microsoft.com/office/drawing/2014/main" id="{15BA4D72-1794-4912-9B3F-7E33BF38F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141" y="1835239"/>
            <a:ext cx="238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000" b="1" dirty="0"/>
              <a:t>Кількість цитувань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7F0B44E-C7EE-4305-98E5-A8D7930D19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59732" y="2736152"/>
            <a:ext cx="4824536" cy="38620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ADEFF6-1F3A-4026-929D-C7EA7ACE6348}"/>
              </a:ext>
            </a:extLst>
          </p:cNvPr>
          <p:cNvSpPr txBox="1"/>
          <p:nvPr/>
        </p:nvSpPr>
        <p:spPr>
          <a:xfrm>
            <a:off x="3347864" y="524321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66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2986EC-C25E-4A33-AF63-489516F95B97}"/>
              </a:ext>
            </a:extLst>
          </p:cNvPr>
          <p:cNvSpPr txBox="1"/>
          <p:nvPr/>
        </p:nvSpPr>
        <p:spPr>
          <a:xfrm>
            <a:off x="3912556" y="489354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161</a:t>
            </a: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DAE635-D611-40BD-A1A9-8C6241A8AD56}"/>
              </a:ext>
            </a:extLst>
          </p:cNvPr>
          <p:cNvSpPr txBox="1"/>
          <p:nvPr/>
        </p:nvSpPr>
        <p:spPr>
          <a:xfrm>
            <a:off x="4491266" y="4482524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305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1EE309-4AF4-4071-82EC-46A39FB70C91}"/>
              </a:ext>
            </a:extLst>
          </p:cNvPr>
          <p:cNvSpPr txBox="1"/>
          <p:nvPr/>
        </p:nvSpPr>
        <p:spPr>
          <a:xfrm>
            <a:off x="5076056" y="3861048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48</a:t>
            </a:r>
            <a:r>
              <a:rPr lang="en-US" dirty="0"/>
              <a:t>4</a:t>
            </a:r>
            <a:endParaRPr lang="uk-U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A28A7-164D-4A83-84DE-A6F9BDD93ABF}"/>
              </a:ext>
            </a:extLst>
          </p:cNvPr>
          <p:cNvSpPr txBox="1"/>
          <p:nvPr/>
        </p:nvSpPr>
        <p:spPr>
          <a:xfrm>
            <a:off x="5724128" y="2997762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784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Заголовок 1">
            <a:extLst>
              <a:ext uri="{FF2B5EF4-FFF2-40B4-BE49-F238E27FC236}">
                <a16:creationId xmlns:a16="http://schemas.microsoft.com/office/drawing/2014/main" id="{33F1D813-EE4E-4B4C-902C-930501FCA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58966"/>
          </a:xfrm>
          <a:ln>
            <a:solidFill>
              <a:srgbClr val="339933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altLang="uk-UA" sz="3200" b="1" dirty="0">
                <a:solidFill>
                  <a:srgbClr val="006600"/>
                </a:solidFill>
              </a:rPr>
              <a:t>Публікації ТНМУ у </a:t>
            </a:r>
            <a:r>
              <a:rPr lang="en-US" altLang="uk-UA" sz="3200" b="1" dirty="0" err="1">
                <a:solidFill>
                  <a:srgbClr val="006600"/>
                </a:solidFill>
              </a:rPr>
              <a:t>WoS</a:t>
            </a:r>
            <a:r>
              <a:rPr lang="en-US" altLang="uk-UA" sz="3200" b="1" dirty="0">
                <a:solidFill>
                  <a:srgbClr val="006600"/>
                </a:solidFill>
              </a:rPr>
              <a:t> – </a:t>
            </a:r>
            <a:br>
              <a:rPr lang="uk-UA" altLang="uk-UA" sz="3200" b="1" dirty="0">
                <a:solidFill>
                  <a:srgbClr val="006600"/>
                </a:solidFill>
              </a:rPr>
            </a:br>
            <a:r>
              <a:rPr lang="en-US" altLang="uk-UA" sz="3200" b="1" dirty="0">
                <a:solidFill>
                  <a:srgbClr val="006600"/>
                </a:solidFill>
              </a:rPr>
              <a:t>10</a:t>
            </a:r>
            <a:r>
              <a:rPr lang="uk-UA" altLang="uk-UA" sz="3200" b="1" dirty="0">
                <a:solidFill>
                  <a:srgbClr val="006600"/>
                </a:solidFill>
              </a:rPr>
              <a:t>22</a:t>
            </a:r>
            <a:r>
              <a:rPr lang="en-US" altLang="uk-UA" sz="3200" b="1" dirty="0">
                <a:solidFill>
                  <a:srgbClr val="006600"/>
                </a:solidFill>
              </a:rPr>
              <a:t> </a:t>
            </a:r>
            <a:r>
              <a:rPr lang="uk-UA" altLang="uk-UA" sz="3200" b="1" dirty="0">
                <a:solidFill>
                  <a:srgbClr val="006600"/>
                </a:solidFill>
              </a:rPr>
              <a:t>(грудень 20</a:t>
            </a:r>
            <a:r>
              <a:rPr lang="en-US" altLang="uk-UA" sz="3200" b="1" dirty="0">
                <a:solidFill>
                  <a:srgbClr val="006600"/>
                </a:solidFill>
              </a:rPr>
              <a:t>20</a:t>
            </a:r>
            <a:r>
              <a:rPr lang="uk-UA" altLang="uk-UA" sz="3200" b="1" dirty="0">
                <a:solidFill>
                  <a:srgbClr val="006600"/>
                </a:solidFill>
              </a:rPr>
              <a:t>)</a:t>
            </a:r>
            <a:br>
              <a:rPr lang="en-US" altLang="uk-UA" sz="3200" b="1" dirty="0">
                <a:solidFill>
                  <a:srgbClr val="006600"/>
                </a:solidFill>
              </a:rPr>
            </a:br>
            <a:r>
              <a:rPr lang="uk-UA" altLang="uk-UA" sz="3200" b="1" dirty="0">
                <a:solidFill>
                  <a:srgbClr val="006600"/>
                </a:solidFill>
              </a:rPr>
              <a:t>948</a:t>
            </a:r>
            <a:r>
              <a:rPr lang="en-US" altLang="uk-UA" sz="3200" b="1" dirty="0">
                <a:solidFill>
                  <a:srgbClr val="006600"/>
                </a:solidFill>
              </a:rPr>
              <a:t> </a:t>
            </a:r>
            <a:r>
              <a:rPr lang="uk-UA" altLang="uk-UA" sz="3200" b="1" dirty="0">
                <a:solidFill>
                  <a:srgbClr val="006600"/>
                </a:solidFill>
              </a:rPr>
              <a:t>(грудень 2019)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7B7A30D-CA6F-4BFE-BDBD-F926EF3F625A}"/>
              </a:ext>
            </a:extLst>
          </p:cNvPr>
          <p:cNvSpPr/>
          <p:nvPr/>
        </p:nvSpPr>
        <p:spPr>
          <a:xfrm>
            <a:off x="611560" y="2289876"/>
            <a:ext cx="842493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defRPr/>
            </a:pPr>
            <a:r>
              <a:rPr lang="uk-UA" sz="2300" dirty="0">
                <a:latin typeface="+mj-lt"/>
              </a:rPr>
              <a:t>2016 – 50, 2017 – 132, </a:t>
            </a:r>
            <a:r>
              <a:rPr lang="uk-UA" sz="2300" dirty="0">
                <a:latin typeface="Arial"/>
              </a:rPr>
              <a:t>2018 – 183, 2019 – 230, </a:t>
            </a:r>
            <a:r>
              <a:rPr lang="uk-UA" sz="2300" dirty="0">
                <a:solidFill>
                  <a:srgbClr val="FF0000"/>
                </a:solidFill>
                <a:latin typeface="Arial"/>
              </a:rPr>
              <a:t>2020 - 342</a:t>
            </a:r>
            <a:endParaRPr lang="uk-UA" sz="23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5781" name="TextBox 5">
            <a:extLst>
              <a:ext uri="{FF2B5EF4-FFF2-40B4-BE49-F238E27FC236}">
                <a16:creationId xmlns:a16="http://schemas.microsoft.com/office/drawing/2014/main" id="{15BA4D72-1794-4912-9B3F-7E33BF38F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9852" y="1733604"/>
            <a:ext cx="238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2000" b="1" dirty="0"/>
              <a:t>Кількість цитувань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ADEFF6-1F3A-4026-929D-C7EA7ACE6348}"/>
              </a:ext>
            </a:extLst>
          </p:cNvPr>
          <p:cNvSpPr txBox="1"/>
          <p:nvPr/>
        </p:nvSpPr>
        <p:spPr>
          <a:xfrm>
            <a:off x="3347864" y="524321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66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2986EC-C25E-4A33-AF63-489516F95B97}"/>
              </a:ext>
            </a:extLst>
          </p:cNvPr>
          <p:cNvSpPr txBox="1"/>
          <p:nvPr/>
        </p:nvSpPr>
        <p:spPr>
          <a:xfrm>
            <a:off x="3912556" y="489354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161</a:t>
            </a: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DAE635-D611-40BD-A1A9-8C6241A8AD56}"/>
              </a:ext>
            </a:extLst>
          </p:cNvPr>
          <p:cNvSpPr txBox="1"/>
          <p:nvPr/>
        </p:nvSpPr>
        <p:spPr>
          <a:xfrm>
            <a:off x="4491266" y="4482524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305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1EE309-4AF4-4071-82EC-46A39FB70C91}"/>
              </a:ext>
            </a:extLst>
          </p:cNvPr>
          <p:cNvSpPr txBox="1"/>
          <p:nvPr/>
        </p:nvSpPr>
        <p:spPr>
          <a:xfrm>
            <a:off x="5076056" y="3861048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48</a:t>
            </a:r>
            <a:r>
              <a:rPr lang="en-US" dirty="0"/>
              <a:t>4</a:t>
            </a:r>
            <a:endParaRPr lang="uk-U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E8CB5D-E5BE-452F-B576-E6D338328A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00" t="23016" r="3800" b="10100"/>
          <a:stretch/>
        </p:blipFill>
        <p:spPr>
          <a:xfrm>
            <a:off x="986410" y="2736152"/>
            <a:ext cx="7004420" cy="405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634691"/>
      </p:ext>
    </p:extLst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thinThick" algn="ctr">
          <a:solidFill>
            <a:srgbClr val="F1120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thinThick" algn="ctr">
          <a:solidFill>
            <a:srgbClr val="F1120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2899</TotalTime>
  <Words>145</Words>
  <Application>Microsoft Office PowerPoint</Application>
  <PresentationFormat>On-screen Show (4:3)</PresentationFormat>
  <Paragraphs>33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Garamond</vt:lpstr>
      <vt:lpstr>Verdana</vt:lpstr>
      <vt:lpstr>Wingdings</vt:lpstr>
      <vt:lpstr>1_Оформление по умолчанию</vt:lpstr>
      <vt:lpstr>Глобус</vt:lpstr>
      <vt:lpstr>СТАТТІ НАУКОВЦІВ ТНМУ</vt:lpstr>
      <vt:lpstr>h-index ТНМУ у SCOPUS </vt:lpstr>
      <vt:lpstr>Публікації ТНМУ у Scopus –  983 (грудень 2020) 755 (грудень 2019)</vt:lpstr>
      <vt:lpstr>Публікації ТНМУ у WoS –  1022 (грудень 2020) 948 (грудень 2019)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про наукову діяльність  Тернопільського державного медичного університету імені І.Я. Горбачевського   за 2018 рік</dc:title>
  <dc:creator>Oksana Shevchuk</dc:creator>
  <cp:lastModifiedBy>Oksana Shevchuk</cp:lastModifiedBy>
  <cp:revision>323</cp:revision>
  <dcterms:created xsi:type="dcterms:W3CDTF">2018-12-21T14:31:51Z</dcterms:created>
  <dcterms:modified xsi:type="dcterms:W3CDTF">2021-03-29T19:43:38Z</dcterms:modified>
</cp:coreProperties>
</file>